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4"/>
  </p:notesMasterIdLst>
  <p:sldIdLst>
    <p:sldId id="260" r:id="rId2"/>
    <p:sldId id="256" r:id="rId3"/>
    <p:sldId id="334" r:id="rId4"/>
    <p:sldId id="267" r:id="rId5"/>
    <p:sldId id="311" r:id="rId6"/>
    <p:sldId id="304" r:id="rId7"/>
    <p:sldId id="333" r:id="rId8"/>
    <p:sldId id="337" r:id="rId9"/>
    <p:sldId id="284" r:id="rId10"/>
    <p:sldId id="335" r:id="rId11"/>
    <p:sldId id="340" r:id="rId12"/>
    <p:sldId id="339" r:id="rId13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גולן זרחי" initials="גז" lastIdx="3" clrIdx="0"/>
  <p:cmAuthor id="2" name="Golan Zarhi" initials="G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8" autoAdjust="0"/>
    <p:restoredTop sz="93382" autoAdjust="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7AD1BA-C161-4264-9F15-C50EB17D7CB7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A9BCBE-9F66-482C-9F76-DD2FE9139B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4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36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848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להכניס היפר קישור לצו הרחבה- אין אינטרנט </a:t>
            </a:r>
            <a:r>
              <a:rPr lang="he-IL" dirty="0" err="1"/>
              <a:t>ביוניק</a:t>
            </a:r>
            <a:endParaRPr lang="he-IL" dirty="0"/>
          </a:p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413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להכניס היפר קישור לצו הרחבה- אין אינטרנט </a:t>
            </a:r>
            <a:r>
              <a:rPr lang="he-IL" dirty="0" err="1"/>
              <a:t>ביוניק</a:t>
            </a:r>
            <a:endParaRPr lang="he-IL" dirty="0"/>
          </a:p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90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3321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-לאחר קבלת</a:t>
            </a:r>
            <a:r>
              <a:rPr lang="he-IL" baseline="0" dirty="0"/>
              <a:t> טופס קבלת בעלות </a:t>
            </a:r>
            <a:r>
              <a:rPr lang="he-IL" baseline="0" dirty="0" err="1"/>
              <a:t>רגלוטורי</a:t>
            </a:r>
            <a:r>
              <a:rPr lang="he-IL" baseline="0" dirty="0"/>
              <a:t>, להכניס לינק</a:t>
            </a:r>
          </a:p>
          <a:p>
            <a:r>
              <a:rPr lang="he-IL" baseline="0" dirty="0"/>
              <a:t>- לחלק את השקופית של </a:t>
            </a:r>
            <a:r>
              <a:rPr lang="he-IL" baseline="0" dirty="0" err="1"/>
              <a:t>הנש"מ</a:t>
            </a:r>
            <a:r>
              <a:rPr lang="he-IL" baseline="0" dirty="0"/>
              <a:t> לחשבי השכר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4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250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6639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BCBE-9F66-482C-9F76-DD2FE9139B42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089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9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948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76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7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659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83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323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8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791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45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656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5FAF-CAB3-4BA1-8DBF-3AC42A266371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739F3-A6E2-4E2A-BB06-985D05F58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26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496;&#1493;&#1508;&#1505;%20&#1492;&#1510;&#1496;&#1512;&#1508;&#1493;&#1514;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496;&#1508;&#1505;&#1497;%20&#1504;&#1513;&#1502;/&#1496;&#1493;&#1508;&#1505;%20&#1504;&#1513;&#1502;%20&#1504;&#1505;&#1508;&#1495;%20&#1488;1%20&#1511;&#1512;&#1503;%20&#1508;&#1504;&#1505;&#1497;&#1492;.do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899592" y="1166838"/>
            <a:ext cx="7200800" cy="454754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5400" b="1" dirty="0">
                <a:latin typeface="David" panose="020E0502060401010101" pitchFamily="34" charset="-79"/>
                <a:cs typeface="David" panose="020E0502060401010101" pitchFamily="34" charset="-79"/>
              </a:rPr>
              <a:t>מצגת הסבר למתמחים </a:t>
            </a:r>
          </a:p>
          <a:p>
            <a:r>
              <a:rPr lang="he-IL" sz="5400" b="1" dirty="0">
                <a:latin typeface="David" panose="020E0502060401010101" pitchFamily="34" charset="-79"/>
                <a:cs typeface="David" panose="020E0502060401010101" pitchFamily="34" charset="-79"/>
              </a:rPr>
              <a:t>בנושא השכר</a:t>
            </a:r>
          </a:p>
          <a:p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35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9208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2587" y="1269373"/>
            <a:ext cx="7524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000" dirty="0"/>
          </a:p>
          <a:p>
            <a:r>
              <a:rPr lang="he-IL" sz="2000" dirty="0"/>
              <a:t> </a:t>
            </a: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769" y="1844824"/>
            <a:ext cx="8229600" cy="39604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800" dirty="0">
                <a:cs typeface="+mn-cs"/>
              </a:rPr>
              <a:t>לאחר קליטת העובד במערכת עליו למלא דרך הפורטל </a:t>
            </a:r>
          </a:p>
          <a:p>
            <a:pPr algn="r"/>
            <a:r>
              <a:rPr lang="he-IL" sz="2800" dirty="0">
                <a:cs typeface="+mn-cs"/>
              </a:rPr>
              <a:t>טופס 101 מקוון.</a:t>
            </a:r>
          </a:p>
          <a:p>
            <a:pPr algn="r"/>
            <a:endParaRPr lang="he-IL" sz="2800" dirty="0">
              <a:cs typeface="+mn-cs"/>
            </a:endParaRPr>
          </a:p>
          <a:p>
            <a:pPr algn="r"/>
            <a:r>
              <a:rPr lang="he-IL" sz="2800" dirty="0">
                <a:cs typeface="+mn-cs"/>
              </a:rPr>
              <a:t>במידה ויש לעובד הכנסות נוספות עליו לגשת למס הכנסה ולבצע תאום מס. את התאום מס </a:t>
            </a:r>
            <a:r>
              <a:rPr lang="he-IL" sz="2800" b="1" dirty="0">
                <a:cs typeface="+mn-cs"/>
              </a:rPr>
              <a:t>המופנה למשרד החינוך </a:t>
            </a:r>
          </a:p>
          <a:p>
            <a:pPr algn="r"/>
            <a:r>
              <a:rPr lang="he-IL" sz="2800" dirty="0">
                <a:cs typeface="+mn-cs"/>
              </a:rPr>
              <a:t>יש לצרף בטופס 101 המקוון בסעיף ט' 3. </a:t>
            </a:r>
            <a:endParaRPr lang="he-IL" sz="1800" dirty="0">
              <a:cs typeface="+mn-cs"/>
            </a:endParaRPr>
          </a:p>
        </p:txBody>
      </p:sp>
      <p:sp>
        <p:nvSpPr>
          <p:cNvPr id="8" name="AutoShape 44" descr="×ª××¦××ª ×ª××× × ×¢×××¨ ××××¨ ×××¦×××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442934" y="585066"/>
            <a:ext cx="23102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טופס 101</a:t>
            </a:r>
          </a:p>
        </p:txBody>
      </p:sp>
    </p:spTree>
    <p:extLst>
      <p:ext uri="{BB962C8B-B14F-4D97-AF65-F5344CB8AC3E}">
        <p14:creationId xmlns:p14="http://schemas.microsoft.com/office/powerpoint/2010/main" val="6363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9208" y="548680"/>
            <a:ext cx="8229600" cy="47525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1410" y="1274857"/>
            <a:ext cx="7524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000" dirty="0"/>
          </a:p>
          <a:p>
            <a:r>
              <a:rPr lang="he-IL" sz="2000" dirty="0"/>
              <a:t> </a:t>
            </a: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769" y="1844824"/>
            <a:ext cx="8488146" cy="23762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sz="1800" dirty="0">
              <a:cs typeface="+mn-cs"/>
            </a:endParaRPr>
          </a:p>
        </p:txBody>
      </p:sp>
      <p:sp>
        <p:nvSpPr>
          <p:cNvPr id="8" name="AutoShape 44" descr="×ª××¦××ª ×ª××× × ×¢×××¨ ××××¨ ×××¦×××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389489" y="585066"/>
            <a:ext cx="6417141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שכר מתמחים ועובדים חדשים</a:t>
            </a:r>
          </a:p>
          <a:p>
            <a:pPr algn="ctr"/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e-IL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1608" y="7010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dirty="0">
              <a:cs typeface="+mn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29208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dirty="0">
              <a:cs typeface="+mn-cs"/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56098"/>
              </p:ext>
            </p:extLst>
          </p:nvPr>
        </p:nvGraphicFramePr>
        <p:xfrm>
          <a:off x="6273102" y="2438467"/>
          <a:ext cx="1262447" cy="1824890"/>
        </p:xfrm>
        <a:graphic>
          <a:graphicData uri="http://schemas.openxmlformats.org/drawingml/2006/table">
            <a:tbl>
              <a:tblPr rtl="1"/>
              <a:tblGrid>
                <a:gridCol w="400777">
                  <a:extLst>
                    <a:ext uri="{9D8B030D-6E8A-4147-A177-3AD203B41FA5}">
                      <a16:colId xmlns:a16="http://schemas.microsoft.com/office/drawing/2014/main" val="222304544"/>
                    </a:ext>
                  </a:extLst>
                </a:gridCol>
                <a:gridCol w="861670">
                  <a:extLst>
                    <a:ext uri="{9D8B030D-6E8A-4147-A177-3AD203B41FA5}">
                      <a16:colId xmlns:a16="http://schemas.microsoft.com/office/drawing/2014/main" val="1235180905"/>
                    </a:ext>
                  </a:extLst>
                </a:gridCol>
              </a:tblGrid>
              <a:tr h="30399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ותק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30830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5225.08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785304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5329.58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416383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5436.17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881509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5544.9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194298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5655.79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63212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5768.91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033613"/>
                  </a:ext>
                </a:extLst>
              </a:tr>
            </a:tbl>
          </a:graphicData>
        </a:graphic>
      </p:graphicFrame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79654"/>
              </p:ext>
            </p:extLst>
          </p:nvPr>
        </p:nvGraphicFramePr>
        <p:xfrm>
          <a:off x="2597080" y="2491718"/>
          <a:ext cx="1234216" cy="1819006"/>
        </p:xfrm>
        <a:graphic>
          <a:graphicData uri="http://schemas.openxmlformats.org/drawingml/2006/table">
            <a:tbl>
              <a:tblPr rtl="1"/>
              <a:tblGrid>
                <a:gridCol w="391814">
                  <a:extLst>
                    <a:ext uri="{9D8B030D-6E8A-4147-A177-3AD203B41FA5}">
                      <a16:colId xmlns:a16="http://schemas.microsoft.com/office/drawing/2014/main" val="461451767"/>
                    </a:ext>
                  </a:extLst>
                </a:gridCol>
                <a:gridCol w="842402">
                  <a:extLst>
                    <a:ext uri="{9D8B030D-6E8A-4147-A177-3AD203B41FA5}">
                      <a16:colId xmlns:a16="http://schemas.microsoft.com/office/drawing/2014/main" val="2661354557"/>
                    </a:ext>
                  </a:extLst>
                </a:gridCol>
              </a:tblGrid>
              <a:tr h="25985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ותק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86600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5805.65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794051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5921.76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674244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177427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916077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6284.22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65309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6409.91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167660"/>
                  </a:ext>
                </a:extLst>
              </a:tr>
            </a:tbl>
          </a:graphicData>
        </a:graphic>
      </p:graphicFrame>
      <p:sp>
        <p:nvSpPr>
          <p:cNvPr id="17" name="מלבן 16"/>
          <p:cNvSpPr/>
          <p:nvPr/>
        </p:nvSpPr>
        <p:spPr>
          <a:xfrm>
            <a:off x="6411890" y="1880466"/>
            <a:ext cx="11208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מתמחה</a:t>
            </a:r>
          </a:p>
        </p:txBody>
      </p:sp>
      <p:sp>
        <p:nvSpPr>
          <p:cNvPr id="18" name="מלבן 17"/>
          <p:cNvSpPr/>
          <p:nvPr/>
        </p:nvSpPr>
        <p:spPr>
          <a:xfrm>
            <a:off x="2909457" y="1956192"/>
            <a:ext cx="6094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ב.א</a:t>
            </a:r>
          </a:p>
        </p:txBody>
      </p:sp>
      <p:sp>
        <p:nvSpPr>
          <p:cNvPr id="19" name="מלבן 18"/>
          <p:cNvSpPr/>
          <p:nvPr/>
        </p:nvSpPr>
        <p:spPr>
          <a:xfrm>
            <a:off x="1438772" y="4491274"/>
            <a:ext cx="67153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כל שנת ותק תוספת </a:t>
            </a:r>
            <a:r>
              <a:rPr lang="he-IL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של 2%</a:t>
            </a:r>
          </a:p>
          <a:p>
            <a:pPr algn="ctr"/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עליה בדרגה תלויה </a:t>
            </a:r>
            <a:r>
              <a:rPr lang="he-IL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בפז"מ</a:t>
            </a:r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ושפ"מו</a:t>
            </a:r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הערכת מנהל, עליה בדרגה מהווה 7.5%</a:t>
            </a:r>
            <a:endParaRPr lang="he-I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02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-828600" y="836712"/>
            <a:ext cx="1094521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8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תודה על ההקשבה</a:t>
            </a:r>
            <a:r>
              <a:rPr lang="he-IL" sz="199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he-IL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27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36" y="42718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he-IL" sz="4000" dirty="0">
                <a:cs typeface="+mn-cs"/>
              </a:rPr>
              <a:t>טפסים הנדרשים לגזברות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704856" cy="3960440"/>
          </a:xfrm>
        </p:spPr>
        <p:txBody>
          <a:bodyPr>
            <a:noAutofit/>
          </a:bodyPr>
          <a:lstStyle/>
          <a:p>
            <a:pPr marL="342900" indent="-342900" algn="r">
              <a:buFont typeface="Arial" pitchFamily="34" charset="0"/>
              <a:buChar char="•"/>
            </a:pPr>
            <a:endParaRPr lang="he-IL" sz="1800" dirty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נתוני בנק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פנסיה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קרן השתלמות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נסיעות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טופס 101</a:t>
            </a: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22493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36" y="42718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he-IL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cs"/>
              </a:rPr>
              <a:t>פרטי בנק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704856" cy="3960440"/>
          </a:xfrm>
        </p:spPr>
        <p:txBody>
          <a:bodyPr>
            <a:noAutofit/>
          </a:bodyPr>
          <a:lstStyle/>
          <a:p>
            <a:pPr algn="r"/>
            <a:endParaRPr lang="he-IL" sz="1800" dirty="0">
              <a:solidFill>
                <a:schemeClr val="tx1"/>
              </a:solidFill>
            </a:endParaRPr>
          </a:p>
          <a:p>
            <a:pPr algn="r"/>
            <a:r>
              <a:rPr lang="he-IL" sz="2400" dirty="0">
                <a:solidFill>
                  <a:schemeClr val="tx1"/>
                </a:solidFill>
              </a:rPr>
              <a:t>יש למלא טופס עדכון פרטי חשבון בנק המופיע בפורטל,</a:t>
            </a:r>
          </a:p>
          <a:p>
            <a:pPr algn="r"/>
            <a:r>
              <a:rPr lang="he-IL" sz="2400" dirty="0">
                <a:solidFill>
                  <a:schemeClr val="tx1"/>
                </a:solidFill>
              </a:rPr>
              <a:t>בנוסף לטופס חובה לצרף צילום המחאה או אישור ניהול חשבון מהבנק.</a:t>
            </a:r>
          </a:p>
          <a:p>
            <a:pPr algn="r"/>
            <a:endParaRPr lang="he-IL" sz="2400" dirty="0">
              <a:solidFill>
                <a:schemeClr val="tx1"/>
              </a:solidFill>
            </a:endParaRPr>
          </a:p>
          <a:p>
            <a:pPr algn="r"/>
            <a:r>
              <a:rPr lang="he-IL" sz="2400" b="1" dirty="0">
                <a:solidFill>
                  <a:schemeClr val="tx1"/>
                </a:solidFill>
              </a:rPr>
              <a:t>יודגש: </a:t>
            </a:r>
            <a:r>
              <a:rPr lang="he-IL" sz="2400" dirty="0">
                <a:solidFill>
                  <a:schemeClr val="tx1"/>
                </a:solidFill>
              </a:rPr>
              <a:t>חשבון הבנק חייב להיות על שם עובד ההוראה.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12433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7355160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endParaRPr lang="he-IL" sz="1800" dirty="0"/>
          </a:p>
          <a:p>
            <a:pPr lvl="0"/>
            <a:r>
              <a:rPr lang="he-IL" sz="2400" dirty="0"/>
              <a:t>קרן פנסיה (אחת משלושת </a:t>
            </a:r>
            <a:r>
              <a:rPr lang="he-IL" sz="2400" dirty="0" err="1"/>
              <a:t>האופשרויות</a:t>
            </a:r>
            <a:r>
              <a:rPr lang="he-IL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400" dirty="0"/>
              <a:t>חדשה </a:t>
            </a:r>
            <a:r>
              <a:rPr lang="he-IL" sz="2400" dirty="0" err="1"/>
              <a:t>נש"מ</a:t>
            </a:r>
            <a:r>
              <a:rPr lang="he-IL" sz="2400" dirty="0"/>
              <a:t> א1 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400" dirty="0"/>
              <a:t>ביטוח מנהלים </a:t>
            </a:r>
            <a:r>
              <a:rPr lang="he-IL" sz="2400" dirty="0" err="1"/>
              <a:t>נש"מ</a:t>
            </a:r>
            <a:r>
              <a:rPr lang="he-IL" sz="2400" dirty="0"/>
              <a:t> א5 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400" dirty="0"/>
              <a:t>קרן פנסיה ותיקה א6 (למי שזכאי)</a:t>
            </a:r>
            <a:endParaRPr lang="en-US" sz="2400" dirty="0"/>
          </a:p>
          <a:p>
            <a:pPr lvl="0"/>
            <a:r>
              <a:rPr lang="he-IL" sz="2400" dirty="0"/>
              <a:t>חסכון פנסיוני על עבודה נוספת (מעל 100%) </a:t>
            </a:r>
            <a:r>
              <a:rPr lang="he-IL" sz="2400" dirty="0" err="1"/>
              <a:t>נש"מ</a:t>
            </a:r>
            <a:r>
              <a:rPr lang="he-IL" sz="2400" dirty="0"/>
              <a:t> א2</a:t>
            </a:r>
            <a:endParaRPr lang="en-US" sz="2400" dirty="0"/>
          </a:p>
          <a:p>
            <a:pPr lvl="0"/>
            <a:r>
              <a:rPr lang="he-IL" sz="2400" dirty="0"/>
              <a:t>חסכון פנסיוני על החזר הוצאות </a:t>
            </a:r>
            <a:r>
              <a:rPr lang="he-IL" sz="2400" dirty="0" err="1"/>
              <a:t>נש"מ</a:t>
            </a:r>
            <a:r>
              <a:rPr lang="he-IL" sz="2400" dirty="0"/>
              <a:t> א3</a:t>
            </a:r>
          </a:p>
          <a:p>
            <a:pPr marL="0" lvl="0" indent="0">
              <a:buNone/>
            </a:pPr>
            <a:endParaRPr lang="he-IL" sz="2400" dirty="0"/>
          </a:p>
          <a:p>
            <a:pPr lvl="0"/>
            <a:endParaRPr lang="he-IL" sz="2400" dirty="0"/>
          </a:p>
          <a:p>
            <a:pPr marL="0" lvl="0" indent="0">
              <a:buNone/>
            </a:pPr>
            <a:endParaRPr lang="en-US" sz="2400" dirty="0"/>
          </a:p>
          <a:p>
            <a:endParaRPr lang="he-IL" sz="2400" b="1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400526" y="526992"/>
            <a:ext cx="65533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</a:rPr>
              <a:t>פנסיה:</a:t>
            </a:r>
          </a:p>
          <a:p>
            <a:pPr algn="ctr"/>
            <a:r>
              <a:rPr lang="he-IL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</a:rPr>
              <a:t>שלושת הרבדים להסדר הפנסיוני</a:t>
            </a:r>
            <a:endParaRPr lang="he-IL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12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r>
              <a:rPr lang="he-IL" sz="2000" dirty="0"/>
              <a:t>בהתאם לחוזר הממונה על רשות שוק ההון והוראות נציבות שירות המדינה, עובד חדש נדרש להמציא טרם קליטתו טפסי הצטרפות להסדר פנסיוני כדלהלן:</a:t>
            </a:r>
          </a:p>
          <a:p>
            <a:pPr lvl="0"/>
            <a:endParaRPr lang="he-IL" sz="2000" b="1" dirty="0"/>
          </a:p>
          <a:p>
            <a:pPr lvl="0"/>
            <a:r>
              <a:rPr lang="he-IL" sz="2000" b="1" u="sng" dirty="0">
                <a:hlinkClick r:id="rId3" action="ppaction://hlinkfile"/>
              </a:rPr>
              <a:t>טופס הצטרפות </a:t>
            </a:r>
            <a:r>
              <a:rPr lang="he-IL" sz="2000" b="1" dirty="0"/>
              <a:t>-</a:t>
            </a:r>
            <a:r>
              <a:rPr lang="he-IL" sz="2000" dirty="0"/>
              <a:t> חתום על ידי </a:t>
            </a:r>
            <a:r>
              <a:rPr lang="he-IL" sz="2000" b="1" dirty="0"/>
              <a:t>קרן הפנסיה</a:t>
            </a:r>
            <a:r>
              <a:rPr lang="en-US" sz="2000" b="1" dirty="0"/>
              <a:t>/</a:t>
            </a:r>
            <a:r>
              <a:rPr lang="he-IL" sz="2000" b="1" dirty="0"/>
              <a:t> קופת גמל</a:t>
            </a:r>
            <a:r>
              <a:rPr lang="he-IL" sz="2000" dirty="0"/>
              <a:t> וחתום על ידי </a:t>
            </a:r>
            <a:r>
              <a:rPr lang="he-IL" sz="2000" b="1" dirty="0"/>
              <a:t>העובד.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חברות המנהלות של קרנות הפנסיה מאפשרות הצטרפות מקוונת שבסיומה מופק אישור הצטרפות, אותו יש להגיש לגזברות המחוז או לצרף בעת פתיחת התיק המקוון.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he-IL" sz="2000" b="1" u="sng" dirty="0">
                <a:hlinkClick r:id="rId4" action="ppaction://hlinkfile"/>
              </a:rPr>
              <a:t>טופס </a:t>
            </a:r>
            <a:r>
              <a:rPr lang="he-IL" sz="2000" b="1" u="sng" dirty="0" err="1">
                <a:hlinkClick r:id="rId4" action="ppaction://hlinkfile"/>
              </a:rPr>
              <a:t>נש"מ</a:t>
            </a:r>
            <a:r>
              <a:rPr lang="he-IL" sz="2000" u="sng" dirty="0">
                <a:hlinkClick r:id="rId4" action="ppaction://hlinkfile"/>
              </a:rPr>
              <a:t> (א'1-3 נציבות שירות המדינה)-</a:t>
            </a:r>
            <a:r>
              <a:rPr lang="he-IL" sz="2000" dirty="0"/>
              <a:t>חתום על ידי </a:t>
            </a:r>
            <a:r>
              <a:rPr lang="he-IL" sz="2000" b="1" dirty="0"/>
              <a:t>העובד </a:t>
            </a:r>
            <a:r>
              <a:rPr lang="he-IL" sz="2000" dirty="0"/>
              <a:t>בלבד, אותו יש להגיש ל</a:t>
            </a:r>
            <a:r>
              <a:rPr lang="he-IL" sz="2000" b="1" dirty="0"/>
              <a:t>גזברות </a:t>
            </a:r>
            <a:r>
              <a:rPr lang="he-IL" sz="2000" dirty="0"/>
              <a:t>המחוז או לצרף בעת פתיחת התיק המקוון. </a:t>
            </a:r>
            <a:endParaRPr lang="en-US" sz="2000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607519" y="343057"/>
            <a:ext cx="6697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he-IL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85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2000" endPos="35500" dir="5400000" sy="-90000" algn="bl" rotWithShape="0"/>
                </a:effectLst>
              </a:rPr>
              <a:t>קרנות פנסיה וקופות גמל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85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20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60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54295" y="1844824"/>
            <a:ext cx="81794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/>
              <a:t> בהתאם להליך מרכזי שבוצע ע"י רשות שוק ההון</a:t>
            </a:r>
          </a:p>
          <a:p>
            <a:endParaRPr lang="he-IL" sz="1600" dirty="0"/>
          </a:p>
          <a:p>
            <a:br>
              <a:rPr lang="he-IL" sz="1600" dirty="0"/>
            </a:br>
            <a:r>
              <a:rPr lang="he-IL" sz="1600" dirty="0"/>
              <a:t> הוחלט כי </a:t>
            </a:r>
            <a:r>
              <a:rPr lang="he-IL" sz="1600" b="1" dirty="0" err="1"/>
              <a:t>אלטשולר</a:t>
            </a:r>
            <a:r>
              <a:rPr lang="he-IL" sz="1600" b="1" dirty="0"/>
              <a:t> שחם גמל ופנסיה בע"מ </a:t>
            </a:r>
            <a:r>
              <a:rPr lang="he-IL" sz="1600" dirty="0"/>
              <a:t>תהווה קרן ברירת מחדל עבור עובדי הוראה במשרד החינוך.</a:t>
            </a:r>
            <a:br>
              <a:rPr lang="en-US" sz="1600" dirty="0"/>
            </a:br>
            <a:endParaRPr lang="he-IL" sz="1600" dirty="0"/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370288" y="33265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139952" y="1424286"/>
            <a:ext cx="53707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החל מתאריך </a:t>
            </a:r>
            <a:r>
              <a:rPr lang="en-US" sz="2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:01/04/2019</a:t>
            </a:r>
            <a:endParaRPr lang="he-IL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719572" y="548680"/>
            <a:ext cx="7704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קרנות פנסיה- ברירת מחדל </a:t>
            </a:r>
            <a:r>
              <a:rPr lang="he-IL" sz="36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לעו"ה</a:t>
            </a:r>
            <a:r>
              <a:rPr lang="he-IL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</a:p>
        </p:txBody>
      </p:sp>
      <p:pic>
        <p:nvPicPr>
          <p:cNvPr id="15" name="Picture 9" descr="C:\Users\golanz.UNQ-DMN\Documents\הדרכה 1.2020\אלטשולר שחם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487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7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825" y="2204864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   </a:t>
            </a:r>
          </a:p>
          <a:p>
            <a:endParaRPr lang="he-IL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45501" y="50953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sz="4000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91991" y="404665"/>
            <a:ext cx="61510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85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2000" endPos="35500" dir="5400000" sy="-90000" algn="bl" rotWithShape="0"/>
                </a:effectLst>
              </a:rPr>
              <a:t>קרנות פנסיה ותיקות </a:t>
            </a:r>
          </a:p>
          <a:p>
            <a:endParaRPr lang="he-IL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870106" y="1458504"/>
            <a:ext cx="7632848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עובד הוראה שיש לו זכויות בקרן פנסיה ותיקה והינו מעוניין להמשיך ולבטח את זכויותיו בקרן זו , עליו להגיש טופס </a:t>
            </a:r>
            <a:r>
              <a:rPr lang="he-IL" dirty="0" err="1"/>
              <a:t>נש"מ</a:t>
            </a:r>
            <a:r>
              <a:rPr lang="he-IL" dirty="0"/>
              <a:t> א'6 ובנוסף, להמציא אישור זכויות מקרן הפנסיה הוותיקה על הסכמתם להמשיך ולבטחו בקרן זו.</a:t>
            </a:r>
          </a:p>
          <a:p>
            <a:endParaRPr lang="he-IL" dirty="0"/>
          </a:p>
          <a:p>
            <a:r>
              <a:rPr lang="he-IL" dirty="0"/>
              <a:t>ביטוח בקרן פנסיה ותיקה  מוגבל עד ל- 100% משרה כלומר, אם עובד הוראה מועסק בשני מקומות עבודה הקרן תיתן אישור  לבטחו עד לתקרה.</a:t>
            </a:r>
          </a:p>
          <a:p>
            <a:endParaRPr lang="he-IL" dirty="0"/>
          </a:p>
          <a:p>
            <a:r>
              <a:rPr lang="he-IL" b="1" u="sng" dirty="0"/>
              <a:t>להלן הקופות הוותיקות: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מבטחים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גלעד עובדים דתיים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מקפת ותיקה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 err="1"/>
              <a:t>קג"ם</a:t>
            </a:r>
            <a:r>
              <a:rPr lang="he-IL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עתידית ותיקה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עתודות הוותיקה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פנסיית </a:t>
            </a:r>
            <a:r>
              <a:rPr lang="he-IL" dirty="0" err="1"/>
              <a:t>ה.ע.ל</a:t>
            </a:r>
            <a:r>
              <a:rPr lang="he-IL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/>
              <a:t>נתיב פנסיה ותיקה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e-IL" dirty="0"/>
          </a:p>
        </p:txBody>
      </p:sp>
      <p:pic>
        <p:nvPicPr>
          <p:cNvPr id="10" name="Picture 40" descr="C:\Users\golanz\Downloads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35732"/>
            <a:ext cx="3063599" cy="18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217" y="136525"/>
            <a:ext cx="81727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b="1" dirty="0"/>
          </a:p>
          <a:p>
            <a:endParaRPr lang="he-IL" b="1" dirty="0"/>
          </a:p>
          <a:p>
            <a:endParaRPr lang="he-IL" b="1" dirty="0"/>
          </a:p>
          <a:p>
            <a:endParaRPr lang="he-IL" b="1" dirty="0"/>
          </a:p>
          <a:p>
            <a:endParaRPr lang="he-IL" sz="2000" dirty="0"/>
          </a:p>
          <a:p>
            <a:endParaRPr lang="he-IL" sz="2000" dirty="0"/>
          </a:p>
          <a:p>
            <a:r>
              <a:rPr lang="he-IL" sz="2000" dirty="0"/>
              <a:t> 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3920" y="1004597"/>
            <a:ext cx="8229600" cy="69533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sz="4000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39F3-A6E2-4E2A-BB06-985D05F58E4C}" type="slidenum">
              <a:rPr lang="he-IL" smtClean="0"/>
              <a:t>8</a:t>
            </a:fld>
            <a:endParaRPr lang="he-IL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971600" y="5631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e-IL" sz="3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קרן השתלמות: </a:t>
            </a:r>
          </a:p>
          <a:p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עובד הנקלט לשירות המדינה כדין ובכלל זה עובד הוראה, רשאי לבקש להצטרף לקרן השתלמות לפי בחירתו ולסמן זאת בטופס </a:t>
            </a:r>
            <a:r>
              <a:rPr lang="he-I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נש"מ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נספח א-4 "קרן השתלמות לעובדי ההוראה".</a:t>
            </a:r>
          </a:p>
          <a:p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ישנם 2 סוגי קרנות השתלמות: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he-IL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קרן השתלמות ייעודית לעובדי הוראה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המזכה ביציאה לשנת שבתון בהתאם לתנאי הקרן.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he-IL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קרן השתלמות רגילה- 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המהווה אפיק חסכון ואינה מזכה ביציאה לשנת שבתון. </a:t>
            </a:r>
          </a:p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0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9208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e-IL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2587" y="1269373"/>
            <a:ext cx="7524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000" dirty="0"/>
          </a:p>
          <a:p>
            <a:r>
              <a:rPr lang="he-IL" sz="2000" dirty="0"/>
              <a:t> </a:t>
            </a: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5536" y="404665"/>
            <a:ext cx="8496944" cy="61629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he-IL" sz="40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769" y="1844824"/>
            <a:ext cx="8229600" cy="39604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800" dirty="0">
                <a:cs typeface="+mn-cs"/>
              </a:rPr>
              <a:t>על מנת לקבל החזרי נסיעות יש למלא טופס נסיעות,</a:t>
            </a:r>
          </a:p>
          <a:p>
            <a:pPr algn="r"/>
            <a:r>
              <a:rPr lang="he-IL" sz="2800" dirty="0">
                <a:cs typeface="+mn-cs"/>
              </a:rPr>
              <a:t>בטופס יש לציין את מסלול הנסיעות בהתאם לתחבורה ציבורית ממקום מגוריו של העובד למקום העבודה.</a:t>
            </a:r>
            <a:endParaRPr lang="he-IL" sz="1800" dirty="0">
              <a:cs typeface="+mn-cs"/>
            </a:endParaRPr>
          </a:p>
        </p:txBody>
      </p:sp>
      <p:sp>
        <p:nvSpPr>
          <p:cNvPr id="8" name="AutoShape 44" descr="×ª××¦××ª ×ª××× × ×¢×××¨ ××××¨ ×××¦×××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154392" y="585066"/>
            <a:ext cx="28873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טופס נסיעות</a:t>
            </a:r>
          </a:p>
        </p:txBody>
      </p:sp>
    </p:spTree>
    <p:extLst>
      <p:ext uri="{BB962C8B-B14F-4D97-AF65-F5344CB8AC3E}">
        <p14:creationId xmlns:p14="http://schemas.microsoft.com/office/powerpoint/2010/main" val="22441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6214</TotalTime>
  <Words>569</Words>
  <Application>Microsoft Office PowerPoint</Application>
  <PresentationFormat>On-screen Show (4:3)</PresentationFormat>
  <Paragraphs>140</Paragraphs>
  <Slides>12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David</vt:lpstr>
      <vt:lpstr>Tahoma</vt:lpstr>
      <vt:lpstr>Wingdings</vt:lpstr>
      <vt:lpstr>ערכת נושא Office</vt:lpstr>
      <vt:lpstr>PowerPoint Presentation</vt:lpstr>
      <vt:lpstr>טפסים הנדרשים לגזברות</vt:lpstr>
      <vt:lpstr>פרטי בנק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רקע</dc:title>
  <dc:creator>Golan Zarhi</dc:creator>
  <cp:lastModifiedBy>irit sarig</cp:lastModifiedBy>
  <cp:revision>345</cp:revision>
  <cp:lastPrinted>2020-01-09T09:40:42Z</cp:lastPrinted>
  <dcterms:created xsi:type="dcterms:W3CDTF">2019-01-20T08:57:32Z</dcterms:created>
  <dcterms:modified xsi:type="dcterms:W3CDTF">2020-06-02T14:07:05Z</dcterms:modified>
</cp:coreProperties>
</file>